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0" r:id="rId3"/>
    <p:sldId id="256" r:id="rId4"/>
    <p:sldId id="257" r:id="rId5"/>
    <p:sldId id="259" r:id="rId6"/>
    <p:sldId id="261" r:id="rId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100" y="5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FC3195C-E734-443B-896C-856E0E0B05ED}" type="datetimeFigureOut">
              <a:rPr lang="en-US" smtClean="0"/>
              <a:t>2/28/2025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1D84F8-6F4B-4CE2-B897-D270B508523B}" type="slidenum">
              <a:rPr lang="en-US" smtClean="0"/>
              <a:t>‹#›</a:t>
            </a:fld>
            <a:endParaRPr lang="en-US"/>
          </a:p>
        </p:txBody>
      </p:sp>
    </p:spTree>
    <p:extLst>
      <p:ext uri="{BB962C8B-B14F-4D97-AF65-F5344CB8AC3E}">
        <p14:creationId xmlns:p14="http://schemas.microsoft.com/office/powerpoint/2010/main" val="3096899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C3195C-E734-443B-896C-856E0E0B05ED}" type="datetimeFigureOut">
              <a:rPr lang="en-US" smtClean="0"/>
              <a:t>2/28/2025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1D84F8-6F4B-4CE2-B897-D270B508523B}" type="slidenum">
              <a:rPr lang="en-US" smtClean="0"/>
              <a:t>‹#›</a:t>
            </a:fld>
            <a:endParaRPr lang="en-US"/>
          </a:p>
        </p:txBody>
      </p:sp>
    </p:spTree>
    <p:extLst>
      <p:ext uri="{BB962C8B-B14F-4D97-AF65-F5344CB8AC3E}">
        <p14:creationId xmlns:p14="http://schemas.microsoft.com/office/powerpoint/2010/main" val="1645417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C3195C-E734-443B-896C-856E0E0B05ED}" type="datetimeFigureOut">
              <a:rPr lang="en-US" smtClean="0"/>
              <a:t>2/28/2025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1D84F8-6F4B-4CE2-B897-D270B508523B}" type="slidenum">
              <a:rPr lang="en-US" smtClean="0"/>
              <a:t>‹#›</a:t>
            </a:fld>
            <a:endParaRPr lang="en-US"/>
          </a:p>
        </p:txBody>
      </p:sp>
    </p:spTree>
    <p:extLst>
      <p:ext uri="{BB962C8B-B14F-4D97-AF65-F5344CB8AC3E}">
        <p14:creationId xmlns:p14="http://schemas.microsoft.com/office/powerpoint/2010/main" val="254075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FC3195C-E734-443B-896C-856E0E0B05ED}" type="datetimeFigureOut">
              <a:rPr lang="en-US" smtClean="0"/>
              <a:t>2/28/2025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1D84F8-6F4B-4CE2-B897-D270B508523B}" type="slidenum">
              <a:rPr lang="en-US" smtClean="0"/>
              <a:t>‹#›</a:t>
            </a:fld>
            <a:endParaRPr lang="en-US"/>
          </a:p>
        </p:txBody>
      </p:sp>
    </p:spTree>
    <p:extLst>
      <p:ext uri="{BB962C8B-B14F-4D97-AF65-F5344CB8AC3E}">
        <p14:creationId xmlns:p14="http://schemas.microsoft.com/office/powerpoint/2010/main" val="3803806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FC3195C-E734-443B-896C-856E0E0B05ED}" type="datetimeFigureOut">
              <a:rPr lang="en-US" smtClean="0"/>
              <a:t>2/28/2025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1D84F8-6F4B-4CE2-B897-D270B508523B}" type="slidenum">
              <a:rPr lang="en-US" smtClean="0"/>
              <a:t>‹#›</a:t>
            </a:fld>
            <a:endParaRPr lang="en-US"/>
          </a:p>
        </p:txBody>
      </p:sp>
    </p:spTree>
    <p:extLst>
      <p:ext uri="{BB962C8B-B14F-4D97-AF65-F5344CB8AC3E}">
        <p14:creationId xmlns:p14="http://schemas.microsoft.com/office/powerpoint/2010/main" val="1518537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FC3195C-E734-443B-896C-856E0E0B05ED}" type="datetimeFigureOut">
              <a:rPr lang="en-US" smtClean="0"/>
              <a:t>2/28/2025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1D84F8-6F4B-4CE2-B897-D270B508523B}" type="slidenum">
              <a:rPr lang="en-US" smtClean="0"/>
              <a:t>‹#›</a:t>
            </a:fld>
            <a:endParaRPr lang="en-US"/>
          </a:p>
        </p:txBody>
      </p:sp>
    </p:spTree>
    <p:extLst>
      <p:ext uri="{BB962C8B-B14F-4D97-AF65-F5344CB8AC3E}">
        <p14:creationId xmlns:p14="http://schemas.microsoft.com/office/powerpoint/2010/main" val="4208730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C3195C-E734-443B-896C-856E0E0B05ED}" type="datetimeFigureOut">
              <a:rPr lang="en-US" smtClean="0"/>
              <a:t>2/28/2025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1D84F8-6F4B-4CE2-B897-D270B508523B}" type="slidenum">
              <a:rPr lang="en-US" smtClean="0"/>
              <a:t>‹#›</a:t>
            </a:fld>
            <a:endParaRPr lang="en-US"/>
          </a:p>
        </p:txBody>
      </p:sp>
    </p:spTree>
    <p:extLst>
      <p:ext uri="{BB962C8B-B14F-4D97-AF65-F5344CB8AC3E}">
        <p14:creationId xmlns:p14="http://schemas.microsoft.com/office/powerpoint/2010/main" val="2023080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C3195C-E734-443B-896C-856E0E0B05ED}" type="datetimeFigureOut">
              <a:rPr lang="en-US" smtClean="0"/>
              <a:t>2/28/2025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1D84F8-6F4B-4CE2-B897-D270B508523B}" type="slidenum">
              <a:rPr lang="en-US" smtClean="0"/>
              <a:t>‹#›</a:t>
            </a:fld>
            <a:endParaRPr lang="en-US"/>
          </a:p>
        </p:txBody>
      </p:sp>
    </p:spTree>
    <p:extLst>
      <p:ext uri="{BB962C8B-B14F-4D97-AF65-F5344CB8AC3E}">
        <p14:creationId xmlns:p14="http://schemas.microsoft.com/office/powerpoint/2010/main" val="1597033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C3195C-E734-443B-896C-856E0E0B05ED}" type="datetimeFigureOut">
              <a:rPr lang="en-US" smtClean="0"/>
              <a:t>2/28/2025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1D84F8-6F4B-4CE2-B897-D270B508523B}" type="slidenum">
              <a:rPr lang="en-US" smtClean="0"/>
              <a:t>‹#›</a:t>
            </a:fld>
            <a:endParaRPr lang="en-US"/>
          </a:p>
        </p:txBody>
      </p:sp>
    </p:spTree>
    <p:extLst>
      <p:ext uri="{BB962C8B-B14F-4D97-AF65-F5344CB8AC3E}">
        <p14:creationId xmlns:p14="http://schemas.microsoft.com/office/powerpoint/2010/main" val="4006876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C3195C-E734-443B-896C-856E0E0B05ED}" type="datetimeFigureOut">
              <a:rPr lang="en-US" smtClean="0"/>
              <a:t>2/28/2025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1D84F8-6F4B-4CE2-B897-D270B508523B}" type="slidenum">
              <a:rPr lang="en-US" smtClean="0"/>
              <a:t>‹#›</a:t>
            </a:fld>
            <a:endParaRPr lang="en-US"/>
          </a:p>
        </p:txBody>
      </p:sp>
    </p:spTree>
    <p:extLst>
      <p:ext uri="{BB962C8B-B14F-4D97-AF65-F5344CB8AC3E}">
        <p14:creationId xmlns:p14="http://schemas.microsoft.com/office/powerpoint/2010/main" val="4255760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C3195C-E734-443B-896C-856E0E0B05ED}" type="datetimeFigureOut">
              <a:rPr lang="en-US" smtClean="0"/>
              <a:t>2/28/2025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1D84F8-6F4B-4CE2-B897-D270B508523B}" type="slidenum">
              <a:rPr lang="en-US" smtClean="0"/>
              <a:t>‹#›</a:t>
            </a:fld>
            <a:endParaRPr lang="en-US"/>
          </a:p>
        </p:txBody>
      </p:sp>
    </p:spTree>
    <p:extLst>
      <p:ext uri="{BB962C8B-B14F-4D97-AF65-F5344CB8AC3E}">
        <p14:creationId xmlns:p14="http://schemas.microsoft.com/office/powerpoint/2010/main" val="3232029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FC3195C-E734-443B-896C-856E0E0B05ED}" type="datetimeFigureOut">
              <a:rPr lang="en-US" smtClean="0"/>
              <a:t>2/28/2025</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91D84F8-6F4B-4CE2-B897-D270B508523B}" type="slidenum">
              <a:rPr lang="en-US" smtClean="0"/>
              <a:t>‹#›</a:t>
            </a:fld>
            <a:endParaRPr lang="en-US"/>
          </a:p>
        </p:txBody>
      </p:sp>
    </p:spTree>
    <p:extLst>
      <p:ext uri="{BB962C8B-B14F-4D97-AF65-F5344CB8AC3E}">
        <p14:creationId xmlns:p14="http://schemas.microsoft.com/office/powerpoint/2010/main" val="12156935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jfi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457200" y="438150"/>
            <a:ext cx="8153400" cy="4803776"/>
            <a:chOff x="457200" y="438150"/>
            <a:chExt cx="8153400" cy="4803776"/>
          </a:xfrm>
        </p:grpSpPr>
        <p:sp>
          <p:nvSpPr>
            <p:cNvPr id="4" name="Rectangle 3"/>
            <p:cNvSpPr/>
            <p:nvPr/>
          </p:nvSpPr>
          <p:spPr>
            <a:xfrm>
              <a:off x="457200" y="438150"/>
              <a:ext cx="8153400" cy="2246769"/>
            </a:xfrm>
            <a:prstGeom prst="rect">
              <a:avLst/>
            </a:prstGeom>
          </p:spPr>
          <p:txBody>
            <a:bodyPr wrap="square">
              <a:spAutoFit/>
            </a:bodyPr>
            <a:lstStyle/>
            <a:p>
              <a:pPr algn="ctr"/>
              <a:r>
                <a:rPr lang="en-US" sz="2800" b="1" dirty="0" smtClean="0">
                  <a:solidFill>
                    <a:srgbClr val="FF0000"/>
                  </a:solidFill>
                  <a:latin typeface="Times New Roman" panose="02020603050405020304" pitchFamily="18" charset="0"/>
                  <a:cs typeface="Times New Roman" panose="02020603050405020304" pitchFamily="18" charset="0"/>
                </a:rPr>
                <a:t>BÀI VIẾT </a:t>
              </a:r>
            </a:p>
            <a:p>
              <a:pPr algn="ctr"/>
              <a:r>
                <a:rPr lang="en-US" sz="2800" b="1" dirty="0" smtClean="0">
                  <a:solidFill>
                    <a:srgbClr val="002060"/>
                  </a:solidFill>
                  <a:latin typeface="Times New Roman" panose="02020603050405020304" pitchFamily="18" charset="0"/>
                  <a:cs typeface="Times New Roman" panose="02020603050405020304" pitchFamily="18" charset="0"/>
                </a:rPr>
                <a:t>HỌC TOÁN THẬT VUI :</a:t>
              </a:r>
            </a:p>
            <a:p>
              <a:pPr algn="ctr"/>
              <a:r>
                <a:rPr lang="en-US" sz="2800" b="1" dirty="0" smtClean="0">
                  <a:solidFill>
                    <a:srgbClr val="002060"/>
                  </a:solidFill>
                  <a:latin typeface="Times New Roman" panose="02020603050405020304" pitchFamily="18" charset="0"/>
                  <a:cs typeface="Times New Roman" panose="02020603050405020304" pitchFamily="18" charset="0"/>
                </a:rPr>
                <a:t>SINH HOẠT CHUYÊN MÔN DỰA TRÊN NGHIÊN CỨU BÀI HỌC : HỌC THÔNG QUA CHƠI</a:t>
              </a:r>
              <a:endParaRPr lang="en-US" sz="2800" b="1" dirty="0">
                <a:solidFill>
                  <a:srgbClr val="002060"/>
                </a:solidFill>
                <a:latin typeface="Times New Roman" panose="02020603050405020304" pitchFamily="18" charset="0"/>
                <a:cs typeface="Times New Roman" panose="02020603050405020304" pitchFamily="18" charset="0"/>
              </a:endParaRPr>
            </a:p>
          </p:txBody>
        </p:sp>
        <p:pic>
          <p:nvPicPr>
            <p:cNvPr id="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724150"/>
              <a:ext cx="7273925" cy="251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5251053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533400" y="209550"/>
            <a:ext cx="7924800" cy="5118050"/>
            <a:chOff x="571500" y="742950"/>
            <a:chExt cx="7924800" cy="5118050"/>
          </a:xfrm>
        </p:grpSpPr>
        <p:sp>
          <p:nvSpPr>
            <p:cNvPr id="4" name="Rectangle 3"/>
            <p:cNvSpPr/>
            <p:nvPr/>
          </p:nvSpPr>
          <p:spPr>
            <a:xfrm>
              <a:off x="571500" y="742950"/>
              <a:ext cx="7924800" cy="1477328"/>
            </a:xfrm>
            <a:prstGeom prst="rect">
              <a:avLst/>
            </a:prstGeom>
          </p:spPr>
          <p:txBody>
            <a:bodyPr wrap="square">
              <a:spAutoFit/>
            </a:bodyPr>
            <a:lstStyle/>
            <a:p>
              <a:pPr algn="just">
                <a:lnSpc>
                  <a:spcPct val="150000"/>
                </a:lnSpc>
              </a:pPr>
              <a:r>
                <a:rPr lang="en-US" sz="2000" dirty="0" smtClean="0">
                  <a:latin typeface="Times New Roman" panose="02020603050405020304" pitchFamily="18" charset="0"/>
                  <a:cs typeface="Times New Roman" panose="02020603050405020304" pitchFamily="18" charset="0"/>
                </a:rPr>
                <a:t>     T</a:t>
              </a:r>
              <a:r>
                <a:rPr lang="vi-VN" sz="2000" dirty="0" smtClean="0">
                  <a:latin typeface="Times New Roman" panose="02020603050405020304" pitchFamily="18" charset="0"/>
                  <a:cs typeface="Times New Roman" panose="02020603050405020304" pitchFamily="18" charset="0"/>
                </a:rPr>
                <a:t>rong </a:t>
              </a:r>
              <a:r>
                <a:rPr lang="vi-VN" sz="2000" dirty="0">
                  <a:latin typeface="Times New Roman" panose="02020603050405020304" pitchFamily="18" charset="0"/>
                  <a:cs typeface="Times New Roman" panose="02020603050405020304" pitchFamily="18" charset="0"/>
                </a:rPr>
                <a:t>giáo dục hiện đại, phương pháp "Học thông qua chơi" ngày càng được khuyến khích nhằm giúp học sinh tiếp thu kiến thức một cách tự nhiên và hứng thú hơn. </a:t>
              </a:r>
            </a:p>
          </p:txBody>
        </p:sp>
        <p:sp>
          <p:nvSpPr>
            <p:cNvPr id="5" name="Rectangle 4"/>
            <p:cNvSpPr/>
            <p:nvPr/>
          </p:nvSpPr>
          <p:spPr>
            <a:xfrm>
              <a:off x="571500" y="2038350"/>
              <a:ext cx="7848600" cy="3822650"/>
            </a:xfrm>
            <a:prstGeom prst="rect">
              <a:avLst/>
            </a:prstGeom>
          </p:spPr>
          <p:txBody>
            <a:bodyPr wrap="square">
              <a:spAutoFit/>
            </a:bodyPr>
            <a:lstStyle/>
            <a:p>
              <a:pPr algn="just">
                <a:lnSpc>
                  <a:spcPct val="150000"/>
                </a:lnSpc>
              </a:pPr>
              <a:r>
                <a:rPr lang="en-US" sz="24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Vậy</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l</a:t>
              </a:r>
              <a:r>
                <a:rPr lang="vi-VN" sz="2000" dirty="0" smtClean="0">
                  <a:latin typeface="Times New Roman" panose="02020603050405020304" pitchFamily="18" charset="0"/>
                  <a:cs typeface="Times New Roman" panose="02020603050405020304" pitchFamily="18" charset="0"/>
                </a:rPr>
                <a:t>àm </a:t>
              </a:r>
              <a:r>
                <a:rPr lang="vi-VN" sz="2000" dirty="0">
                  <a:latin typeface="Times New Roman" panose="02020603050405020304" pitchFamily="18" charset="0"/>
                  <a:cs typeface="Times New Roman" panose="02020603050405020304" pitchFamily="18" charset="0"/>
                </a:rPr>
                <a:t>thế nào để mỗi tiết học trở thành một hành trình khám phá đầy hứng thú? Bằng cách kết hợp nghiên cứu bài học và phương pháp 'Học thông qua chơi', chúng ta không chỉ giúp học sinh tiếp thu kiến thức dễ dàng mà còn nuôi dưỡng tư duy sáng tạo ngay từ bậc Tiểu </a:t>
              </a:r>
              <a:r>
                <a:rPr lang="vi-VN" sz="2000" dirty="0" smtClean="0">
                  <a:latin typeface="Times New Roman" panose="02020603050405020304" pitchFamily="18" charset="0"/>
                  <a:cs typeface="Times New Roman" panose="02020603050405020304" pitchFamily="18" charset="0"/>
                </a:rPr>
                <a:t>học</a:t>
              </a:r>
              <a:r>
                <a:rPr lang="en-US" sz="2000" dirty="0" smtClean="0">
                  <a:latin typeface="Times New Roman" panose="02020603050405020304" pitchFamily="18" charset="0"/>
                  <a:cs typeface="Times New Roman" panose="02020603050405020304" pitchFamily="18" charset="0"/>
                </a:rPr>
                <a:t>.</a:t>
              </a:r>
              <a:r>
                <a:rPr lang="vi-VN" sz="2000" dirty="0">
                  <a:latin typeface="Times New Roman" panose="02020603050405020304" pitchFamily="18" charset="0"/>
                  <a:cs typeface="Times New Roman" panose="02020603050405020304" pitchFamily="18" charset="0"/>
                </a:rPr>
                <a:t> Đối với môn Toán lớp 2, đặc biệt là bài "Đơn vị, Chục, Trăm, Nghìn", việc áp dụng phương pháp này giúp học sinh phát triển tư duy toán học một cách sáng tạo và hiệu quả.</a:t>
              </a:r>
            </a:p>
            <a:p>
              <a:pPr algn="just">
                <a:lnSpc>
                  <a:spcPct val="150000"/>
                </a:lnSpc>
              </a:pPr>
              <a:endParaRPr lang="en-US" sz="2000"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1381578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1 (online-video-cutter.com).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rot="16200000">
            <a:off x="2608849" y="-1320778"/>
            <a:ext cx="3861825" cy="9056080"/>
          </a:xfrm>
          <a:prstGeom prst="rect">
            <a:avLst/>
          </a:prstGeom>
        </p:spPr>
      </p:pic>
      <p:sp>
        <p:nvSpPr>
          <p:cNvPr id="2" name="Rectangle 1"/>
          <p:cNvSpPr/>
          <p:nvPr/>
        </p:nvSpPr>
        <p:spPr>
          <a:xfrm>
            <a:off x="152400" y="156685"/>
            <a:ext cx="8763000" cy="1015663"/>
          </a:xfrm>
          <a:prstGeom prst="rect">
            <a:avLst/>
          </a:prstGeom>
        </p:spPr>
        <p:txBody>
          <a:bodyPr wrap="square">
            <a:spAutoFit/>
          </a:bodyPr>
          <a:lstStyle/>
          <a:p>
            <a:pPr algn="just"/>
            <a:r>
              <a:rPr lang="en-US" sz="2000" dirty="0" smtClean="0">
                <a:latin typeface="+mj-lt"/>
              </a:rPr>
              <a:t>   </a:t>
            </a:r>
            <a:r>
              <a:rPr lang="vi-VN" sz="2000" dirty="0" smtClean="0">
                <a:latin typeface="+mj-lt"/>
              </a:rPr>
              <a:t>Để </a:t>
            </a:r>
            <a:r>
              <a:rPr lang="vi-VN" sz="2000" dirty="0">
                <a:latin typeface="+mj-lt"/>
              </a:rPr>
              <a:t>bắt đầu buổi học một cách sôi động và giúp học sinh làm quen với khái niệm </a:t>
            </a:r>
            <a:r>
              <a:rPr lang="vi-VN" sz="2000" b="1" dirty="0">
                <a:latin typeface="+mj-lt"/>
              </a:rPr>
              <a:t>Đơn vị, Chục, Trăm, Nghìn</a:t>
            </a:r>
            <a:r>
              <a:rPr lang="vi-VN" sz="2000" dirty="0">
                <a:latin typeface="+mj-lt"/>
              </a:rPr>
              <a:t>, giáo viên </a:t>
            </a:r>
            <a:r>
              <a:rPr lang="en-US" sz="2000" dirty="0" err="1" smtClean="0">
                <a:latin typeface="Times New Roman" panose="02020603050405020304" pitchFamily="18" charset="0"/>
                <a:cs typeface="Times New Roman" panose="02020603050405020304" pitchFamily="18" charset="0"/>
              </a:rPr>
              <a:t>cho</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học</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sinh</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hát</a:t>
            </a:r>
            <a:r>
              <a:rPr lang="en-US" sz="2000" dirty="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múa</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theo</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bài</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hát</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Tập</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đếm</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để</a:t>
            </a:r>
            <a:r>
              <a:rPr lang="vi-VN" sz="2000" dirty="0" smtClean="0">
                <a:latin typeface="Times New Roman" panose="02020603050405020304" pitchFamily="18" charset="0"/>
                <a:cs typeface="Times New Roman" panose="02020603050405020304" pitchFamily="18" charset="0"/>
              </a:rPr>
              <a:t> </a:t>
            </a:r>
            <a:r>
              <a:rPr lang="vi-VN" sz="2000" dirty="0">
                <a:latin typeface="Times New Roman" panose="02020603050405020304" pitchFamily="18" charset="0"/>
                <a:cs typeface="Times New Roman" panose="02020603050405020304" pitchFamily="18" charset="0"/>
              </a:rPr>
              <a:t>tạo hứng thú ngay từ đầu.</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78488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22.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631" y="971550"/>
            <a:ext cx="9257324" cy="4202722"/>
          </a:xfrm>
          <a:prstGeom prst="rect">
            <a:avLst/>
          </a:prstGeom>
        </p:spPr>
      </p:pic>
      <p:sp>
        <p:nvSpPr>
          <p:cNvPr id="2" name="Rectangle 1"/>
          <p:cNvSpPr/>
          <p:nvPr/>
        </p:nvSpPr>
        <p:spPr>
          <a:xfrm>
            <a:off x="152400" y="133350"/>
            <a:ext cx="8839200" cy="707886"/>
          </a:xfrm>
          <a:prstGeom prst="rect">
            <a:avLst/>
          </a:prstGeom>
        </p:spPr>
        <p:txBody>
          <a:bodyPr wrap="square">
            <a:spAutoFit/>
          </a:bodyPr>
          <a:lstStyle/>
          <a:p>
            <a:pPr algn="just"/>
            <a:r>
              <a:rPr lang="en-US" sz="2000" dirty="0" smtClean="0">
                <a:latin typeface="+mj-lt"/>
              </a:rPr>
              <a:t>   </a:t>
            </a:r>
            <a:r>
              <a:rPr lang="vi-VN" sz="2000" dirty="0" smtClean="0">
                <a:latin typeface="+mj-lt"/>
              </a:rPr>
              <a:t>Để </a:t>
            </a:r>
            <a:r>
              <a:rPr lang="vi-VN" sz="2000" dirty="0">
                <a:latin typeface="+mj-lt"/>
              </a:rPr>
              <a:t>giúp học sinh ghi nhớ và vận dụng linh hoạt kiến thức về </a:t>
            </a:r>
            <a:r>
              <a:rPr lang="vi-VN" sz="2000" b="1" dirty="0">
                <a:latin typeface="+mj-lt"/>
              </a:rPr>
              <a:t>Đơn vị, Chục, Trăm, </a:t>
            </a:r>
            <a:r>
              <a:rPr lang="vi-VN" sz="2000" b="1" dirty="0" smtClean="0">
                <a:latin typeface="+mj-lt"/>
              </a:rPr>
              <a:t>Nghìn</a:t>
            </a:r>
            <a:r>
              <a:rPr lang="vi-VN" sz="2000" dirty="0" smtClean="0">
                <a:latin typeface="+mj-lt"/>
              </a:rPr>
              <a:t>, </a:t>
            </a:r>
            <a:r>
              <a:rPr lang="en-US" sz="2000" dirty="0" err="1" smtClean="0">
                <a:latin typeface="Times New Roman" panose="02020603050405020304" pitchFamily="18" charset="0"/>
                <a:cs typeface="Times New Roman" panose="02020603050405020304" pitchFamily="18" charset="0"/>
              </a:rPr>
              <a:t>giáo</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viên</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cho</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học</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sinh</a:t>
            </a:r>
            <a:r>
              <a:rPr lang="en-US" sz="2000" dirty="0" smtClean="0">
                <a:latin typeface="Times New Roman" panose="02020603050405020304" pitchFamily="18" charset="0"/>
                <a:cs typeface="Times New Roman" panose="02020603050405020304" pitchFamily="18" charset="0"/>
              </a:rPr>
              <a:t> </a:t>
            </a:r>
            <a:r>
              <a:rPr lang="vi-VN" sz="2000" dirty="0" smtClean="0">
                <a:latin typeface="Times New Roman" panose="02020603050405020304" pitchFamily="18" charset="0"/>
                <a:cs typeface="Times New Roman" panose="02020603050405020304" pitchFamily="18" charset="0"/>
              </a:rPr>
              <a:t>tham </a:t>
            </a:r>
            <a:r>
              <a:rPr lang="vi-VN" sz="2000" dirty="0">
                <a:latin typeface="+mj-lt"/>
              </a:rPr>
              <a:t>gia vào trò chơi </a:t>
            </a:r>
            <a:r>
              <a:rPr lang="en-US" sz="2000" dirty="0" smtClean="0">
                <a:latin typeface="+mj-lt"/>
              </a:rPr>
              <a:t>: </a:t>
            </a:r>
            <a:r>
              <a:rPr lang="en-US" sz="2000" dirty="0">
                <a:latin typeface="Times New Roman" panose="02020603050405020304" pitchFamily="18" charset="0"/>
                <a:cs typeface="Times New Roman" panose="02020603050405020304" pitchFamily="18" charset="0"/>
              </a:rPr>
              <a:t>T</a:t>
            </a:r>
            <a:r>
              <a:rPr lang="vi-VN" sz="2000" dirty="0" smtClean="0">
                <a:latin typeface="Times New Roman" panose="02020603050405020304" pitchFamily="18" charset="0"/>
                <a:cs typeface="Times New Roman" panose="02020603050405020304" pitchFamily="18" charset="0"/>
              </a:rPr>
              <a:t>iếp </a:t>
            </a:r>
            <a:r>
              <a:rPr lang="vi-VN" sz="2000" dirty="0">
                <a:latin typeface="Times New Roman" panose="02020603050405020304" pitchFamily="18" charset="0"/>
                <a:cs typeface="Times New Roman" panose="02020603050405020304" pitchFamily="18" charset="0"/>
              </a:rPr>
              <a:t>sức </a:t>
            </a:r>
            <a:r>
              <a:rPr lang="vi-VN" sz="2000" dirty="0">
                <a:latin typeface="+mj-lt"/>
              </a:rPr>
              <a:t>vô cùng thú vị</a:t>
            </a:r>
            <a:r>
              <a:rPr lang="vi-VN" sz="2000" dirty="0" smtClean="0">
                <a:latin typeface="+mj-lt"/>
              </a:rPr>
              <a:t>!</a:t>
            </a:r>
            <a:endParaRPr lang="en-US" sz="2000" dirty="0">
              <a:latin typeface="+mj-lt"/>
            </a:endParaRPr>
          </a:p>
        </p:txBody>
      </p:sp>
    </p:spTree>
    <p:extLst>
      <p:ext uri="{BB962C8B-B14F-4D97-AF65-F5344CB8AC3E}">
        <p14:creationId xmlns:p14="http://schemas.microsoft.com/office/powerpoint/2010/main" val="408569546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228600" y="133350"/>
            <a:ext cx="8646763" cy="4733152"/>
            <a:chOff x="228600" y="133350"/>
            <a:chExt cx="8646763" cy="4733152"/>
          </a:xfrm>
        </p:grpSpPr>
        <p:sp>
          <p:nvSpPr>
            <p:cNvPr id="3" name="Rectangle 2"/>
            <p:cNvSpPr/>
            <p:nvPr/>
          </p:nvSpPr>
          <p:spPr>
            <a:xfrm>
              <a:off x="228600" y="1373987"/>
              <a:ext cx="8646763" cy="2031325"/>
            </a:xfrm>
            <a:prstGeom prst="rect">
              <a:avLst/>
            </a:prstGeom>
          </p:spPr>
          <p:txBody>
            <a:bodyPr wrap="square">
              <a:spAutoFit/>
            </a:bodyPr>
            <a:lstStyle/>
            <a:p>
              <a:pPr algn="just">
                <a:lnSpc>
                  <a:spcPct val="150000"/>
                </a:lnSpc>
              </a:pPr>
              <a:r>
                <a:rPr lang="en-US" sz="2400" dirty="0" smtClean="0">
                  <a:latin typeface="+mj-lt"/>
                </a:rPr>
                <a:t>    </a:t>
              </a:r>
              <a:r>
                <a:rPr lang="vi-VN" sz="2000" dirty="0" smtClean="0">
                  <a:latin typeface="+mj-lt"/>
                </a:rPr>
                <a:t>Sinh </a:t>
              </a:r>
              <a:r>
                <a:rPr lang="vi-VN" sz="2000" dirty="0">
                  <a:latin typeface="+mj-lt"/>
                </a:rPr>
                <a:t>hoạt chuyên môn không chỉ là cơ hội để giáo viên học hỏi lẫn nhau, mà còn là nền tảng để xây dựng một môi trường học tập năng động và sáng tạo. Khi giáo viên không ngừng đổi mới, học sinh sẽ là những người hưởng lợi lớn nhất, bởi mỗi ngày đến lớp là một ngày tràn đầy niềm vui và khám phá</a:t>
              </a:r>
              <a:endParaRPr lang="en-US" sz="2000" dirty="0">
                <a:latin typeface="+mj-lt"/>
              </a:endParaRPr>
            </a:p>
          </p:txBody>
        </p:sp>
        <p:sp>
          <p:nvSpPr>
            <p:cNvPr id="4" name="Rectangle 3"/>
            <p:cNvSpPr/>
            <p:nvPr/>
          </p:nvSpPr>
          <p:spPr>
            <a:xfrm>
              <a:off x="304800" y="133350"/>
              <a:ext cx="8515027" cy="1477328"/>
            </a:xfrm>
            <a:prstGeom prst="rect">
              <a:avLst/>
            </a:prstGeom>
          </p:spPr>
          <p:txBody>
            <a:bodyPr wrap="square">
              <a:spAutoFit/>
            </a:bodyPr>
            <a:lstStyle/>
            <a:p>
              <a:pPr algn="just">
                <a:lnSpc>
                  <a:spcPct val="150000"/>
                </a:lnSpc>
              </a:pPr>
              <a:r>
                <a:rPr lang="en-US" sz="2000" dirty="0" smtClean="0">
                  <a:latin typeface="Times New Roman" panose="02020603050405020304" pitchFamily="18" charset="0"/>
                  <a:cs typeface="Times New Roman" panose="02020603050405020304" pitchFamily="18" charset="0"/>
                </a:rPr>
                <a:t>  </a:t>
              </a:r>
              <a:r>
                <a:rPr lang="vi-VN" sz="2000" dirty="0" smtClean="0">
                  <a:latin typeface="Times New Roman" panose="02020603050405020304" pitchFamily="18" charset="0"/>
                  <a:cs typeface="Times New Roman" panose="02020603050405020304" pitchFamily="18" charset="0"/>
                </a:rPr>
                <a:t>Kiến </a:t>
              </a:r>
              <a:r>
                <a:rPr lang="vi-VN" sz="2000" dirty="0">
                  <a:latin typeface="Times New Roman" panose="02020603050405020304" pitchFamily="18" charset="0"/>
                  <a:cs typeface="Times New Roman" panose="02020603050405020304" pitchFamily="18" charset="0"/>
                </a:rPr>
                <a:t>thức giống như những viên gạch nhỏ, mỗi ngày học tập là một ngày các em xây nên ngôi nhà tri thức của chính mình. Hãy tiếp tục học tập với niềm vui và sự sáng tạo nhé!"</a:t>
              </a:r>
              <a:endParaRPr lang="en-US" sz="2000" dirty="0">
                <a:latin typeface="Times New Roman" panose="02020603050405020304" pitchFamily="18" charset="0"/>
                <a:cs typeface="Times New Roman" panose="02020603050405020304" pitchFamily="18" charset="0"/>
              </a:endParaRPr>
            </a:p>
          </p:txBody>
        </p:sp>
        <p:sp>
          <p:nvSpPr>
            <p:cNvPr id="5" name="Rectangle 4"/>
            <p:cNvSpPr/>
            <p:nvPr/>
          </p:nvSpPr>
          <p:spPr>
            <a:xfrm>
              <a:off x="304801" y="3389174"/>
              <a:ext cx="8382000" cy="1477328"/>
            </a:xfrm>
            <a:prstGeom prst="rect">
              <a:avLst/>
            </a:prstGeom>
          </p:spPr>
          <p:txBody>
            <a:bodyPr wrap="square">
              <a:spAutoFit/>
            </a:bodyPr>
            <a:lstStyle/>
            <a:p>
              <a:pPr algn="just">
                <a:lnSpc>
                  <a:spcPct val="150000"/>
                </a:lnSpc>
              </a:pPr>
              <a:r>
                <a:rPr lang="en-US" sz="2000" dirty="0" smtClean="0">
                  <a:latin typeface="Times New Roman" panose="02020603050405020304" pitchFamily="18" charset="0"/>
                  <a:cs typeface="Times New Roman" panose="02020603050405020304" pitchFamily="18" charset="0"/>
                </a:rPr>
                <a:t>  </a:t>
              </a:r>
              <a:r>
                <a:rPr lang="vi-VN" sz="2000" dirty="0" smtClean="0">
                  <a:latin typeface="Times New Roman" panose="02020603050405020304" pitchFamily="18" charset="0"/>
                  <a:cs typeface="Times New Roman" panose="02020603050405020304" pitchFamily="18" charset="0"/>
                </a:rPr>
                <a:t>Hy </a:t>
              </a:r>
              <a:r>
                <a:rPr lang="vi-VN" sz="2000" dirty="0">
                  <a:latin typeface="Times New Roman" panose="02020603050405020304" pitchFamily="18" charset="0"/>
                  <a:cs typeface="Times New Roman" panose="02020603050405020304" pitchFamily="18" charset="0"/>
                </a:rPr>
                <a:t>vọng rằng phương pháp </a:t>
              </a:r>
              <a:r>
                <a:rPr lang="vi-VN" sz="2000" b="1" dirty="0">
                  <a:latin typeface="Times New Roman" panose="02020603050405020304" pitchFamily="18" charset="0"/>
                  <a:cs typeface="Times New Roman" panose="02020603050405020304" pitchFamily="18" charset="0"/>
                </a:rPr>
                <a:t>học thông qua chơi</a:t>
              </a:r>
              <a:r>
                <a:rPr lang="vi-VN" sz="2000" dirty="0">
                  <a:latin typeface="Times New Roman" panose="02020603050405020304" pitchFamily="18" charset="0"/>
                  <a:cs typeface="Times New Roman" panose="02020603050405020304" pitchFamily="18" charset="0"/>
                </a:rPr>
                <a:t> sẽ trở thành một công cụ hữu ích giúp mỗi bài giảng trở nên thú vị và hiệu quả hơn. Hẹn gặp lại trong những buổi sinh hoạt chuyên môn tiếp theo với nhiều sáng kiến đổi mới hơn </a:t>
              </a:r>
              <a:r>
                <a:rPr lang="vi-VN" sz="2000" dirty="0" smtClean="0">
                  <a:latin typeface="Times New Roman" panose="02020603050405020304" pitchFamily="18" charset="0"/>
                  <a:cs typeface="Times New Roman" panose="02020603050405020304" pitchFamily="18" charset="0"/>
                </a:rPr>
                <a:t>nữa</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8301352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228600" y="57150"/>
            <a:ext cx="8588644" cy="5086350"/>
            <a:chOff x="228600" y="57150"/>
            <a:chExt cx="8588644" cy="5086350"/>
          </a:xfrm>
        </p:grpSpPr>
        <p:sp>
          <p:nvSpPr>
            <p:cNvPr id="4" name="Rectangle 3"/>
            <p:cNvSpPr/>
            <p:nvPr/>
          </p:nvSpPr>
          <p:spPr>
            <a:xfrm>
              <a:off x="228600" y="57150"/>
              <a:ext cx="8588644" cy="2400657"/>
            </a:xfrm>
            <a:prstGeom prst="rect">
              <a:avLst/>
            </a:prstGeom>
          </p:spPr>
          <p:txBody>
            <a:bodyPr wrap="square">
              <a:spAutoFit/>
            </a:bodyPr>
            <a:lstStyle/>
            <a:p>
              <a:pPr algn="just">
                <a:lnSpc>
                  <a:spcPct val="150000"/>
                </a:lnSpc>
              </a:pPr>
              <a:r>
                <a:rPr lang="en-US" sz="2000" b="1" dirty="0" smtClean="0">
                  <a:latin typeface="+mj-lt"/>
                </a:rPr>
                <a:t>   </a:t>
              </a:r>
              <a:r>
                <a:rPr lang="vi-VN" sz="2000" b="1" dirty="0" smtClean="0">
                  <a:latin typeface="+mj-lt"/>
                </a:rPr>
                <a:t>Đổi </a:t>
              </a:r>
              <a:r>
                <a:rPr lang="vi-VN" sz="2000" b="1" dirty="0">
                  <a:latin typeface="+mj-lt"/>
                </a:rPr>
                <a:t>mới giáo dục là một hành trình không ngừng nghỉ</a:t>
              </a:r>
              <a:r>
                <a:rPr lang="vi-VN" sz="2000" dirty="0">
                  <a:latin typeface="+mj-lt"/>
                </a:rPr>
                <a:t>, và mỗi buổi sinh hoạt chuyên môn chính là một cơ hội để chúng ta cùng nhau học hỏi, chia sẻ và hoàn thiện phương pháp giảng dạy. Hy vọng rằng sau buổi sinh hoạt này, </a:t>
              </a:r>
              <a:r>
                <a:rPr lang="en-US" sz="2000" dirty="0" err="1" smtClean="0">
                  <a:latin typeface="Times New Roman" panose="02020603050405020304" pitchFamily="18" charset="0"/>
                  <a:cs typeface="Times New Roman" panose="02020603050405020304" pitchFamily="18" charset="0"/>
                </a:rPr>
                <a:t>mỗi</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thầy</a:t>
              </a:r>
              <a:r>
                <a:rPr lang="en-US" sz="2000" dirty="0" smtClean="0">
                  <a:latin typeface="Times New Roman" panose="02020603050405020304" pitchFamily="18" charset="0"/>
                  <a:cs typeface="Times New Roman" panose="02020603050405020304" pitchFamily="18" charset="0"/>
                </a:rPr>
                <a:t> </a:t>
              </a:r>
              <a:r>
                <a:rPr lang="vi-VN" sz="2000" dirty="0" smtClean="0">
                  <a:latin typeface="Times New Roman" panose="02020603050405020304" pitchFamily="18" charset="0"/>
                  <a:cs typeface="Times New Roman" panose="02020603050405020304" pitchFamily="18" charset="0"/>
                </a:rPr>
                <a:t>thầy </a:t>
              </a:r>
              <a:r>
                <a:rPr lang="vi-VN" sz="2000" dirty="0">
                  <a:latin typeface="+mj-lt"/>
                </a:rPr>
                <a:t>cô sẽ có thêm nhiều ý tưởng hay để áp dụng vào thực tế lớp học, giúp học sinh có những trải nghiệm học tập đầy hứng thú và bổ ích.</a:t>
              </a:r>
              <a:endParaRPr lang="en-US" sz="2000" dirty="0">
                <a:latin typeface="+mj-lt"/>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3422" y="2457807"/>
              <a:ext cx="7239000" cy="2685693"/>
            </a:xfrm>
            <a:prstGeom prst="ellipse">
              <a:avLst/>
            </a:prstGeom>
            <a:ln>
              <a:noFill/>
            </a:ln>
            <a:effectLst>
              <a:softEdge rad="112500"/>
            </a:effectLst>
          </p:spPr>
        </p:pic>
      </p:grpSp>
    </p:spTree>
    <p:extLst>
      <p:ext uri="{BB962C8B-B14F-4D97-AF65-F5344CB8AC3E}">
        <p14:creationId xmlns:p14="http://schemas.microsoft.com/office/powerpoint/2010/main" val="8246210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TotalTime>
  <Words>514</Words>
  <Application>Microsoft Office PowerPoint</Application>
  <PresentationFormat>On-screen Show (16:9)</PresentationFormat>
  <Paragraphs>11</Paragraphs>
  <Slides>6</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HT</dc:creator>
  <cp:lastModifiedBy>Windows User</cp:lastModifiedBy>
  <cp:revision>12</cp:revision>
  <dcterms:created xsi:type="dcterms:W3CDTF">2025-02-28T02:59:45Z</dcterms:created>
  <dcterms:modified xsi:type="dcterms:W3CDTF">2025-02-28T04:58:48Z</dcterms:modified>
</cp:coreProperties>
</file>